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4"/>
  </p:notesMasterIdLst>
  <p:sldIdLst>
    <p:sldId id="256" r:id="rId2"/>
    <p:sldId id="258" r:id="rId3"/>
    <p:sldId id="378" r:id="rId4"/>
    <p:sldId id="524" r:id="rId5"/>
    <p:sldId id="525" r:id="rId6"/>
    <p:sldId id="468" r:id="rId7"/>
    <p:sldId id="509" r:id="rId8"/>
    <p:sldId id="510" r:id="rId9"/>
    <p:sldId id="511" r:id="rId10"/>
    <p:sldId id="526" r:id="rId11"/>
    <p:sldId id="513" r:id="rId12"/>
    <p:sldId id="514" r:id="rId13"/>
    <p:sldId id="518" r:id="rId14"/>
    <p:sldId id="515" r:id="rId15"/>
    <p:sldId id="527" r:id="rId16"/>
    <p:sldId id="517" r:id="rId17"/>
    <p:sldId id="519" r:id="rId18"/>
    <p:sldId id="471" r:id="rId19"/>
    <p:sldId id="528" r:id="rId20"/>
    <p:sldId id="529" r:id="rId21"/>
    <p:sldId id="530" r:id="rId22"/>
    <p:sldId id="531" r:id="rId23"/>
    <p:sldId id="505" r:id="rId24"/>
    <p:sldId id="53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42" r:id="rId35"/>
    <p:sldId id="544" r:id="rId36"/>
    <p:sldId id="554" r:id="rId37"/>
    <p:sldId id="543" r:id="rId38"/>
    <p:sldId id="545" r:id="rId39"/>
    <p:sldId id="323" r:id="rId40"/>
    <p:sldId id="362" r:id="rId41"/>
    <p:sldId id="361" r:id="rId42"/>
    <p:sldId id="363" r:id="rId43"/>
    <p:sldId id="324" r:id="rId44"/>
    <p:sldId id="325" r:id="rId45"/>
    <p:sldId id="326" r:id="rId46"/>
    <p:sldId id="327" r:id="rId47"/>
    <p:sldId id="546" r:id="rId48"/>
    <p:sldId id="329" r:id="rId49"/>
    <p:sldId id="364" r:id="rId50"/>
    <p:sldId id="330" r:id="rId51"/>
    <p:sldId id="547" r:id="rId52"/>
    <p:sldId id="334" r:id="rId53"/>
    <p:sldId id="549" r:id="rId54"/>
    <p:sldId id="550" r:id="rId55"/>
    <p:sldId id="551" r:id="rId56"/>
    <p:sldId id="556" r:id="rId57"/>
    <p:sldId id="557" r:id="rId58"/>
    <p:sldId id="558" r:id="rId59"/>
    <p:sldId id="559" r:id="rId60"/>
    <p:sldId id="560" r:id="rId61"/>
    <p:sldId id="561" r:id="rId62"/>
    <p:sldId id="562" r:id="rId63"/>
    <p:sldId id="563" r:id="rId64"/>
    <p:sldId id="564" r:id="rId65"/>
    <p:sldId id="565" r:id="rId66"/>
    <p:sldId id="567" r:id="rId67"/>
    <p:sldId id="568" r:id="rId68"/>
    <p:sldId id="569" r:id="rId69"/>
    <p:sldId id="572" r:id="rId70"/>
    <p:sldId id="571" r:id="rId71"/>
    <p:sldId id="570" r:id="rId72"/>
    <p:sldId id="573" r:id="rId73"/>
    <p:sldId id="574" r:id="rId74"/>
    <p:sldId id="575" r:id="rId75"/>
    <p:sldId id="576" r:id="rId76"/>
    <p:sldId id="582" r:id="rId77"/>
    <p:sldId id="584" r:id="rId78"/>
    <p:sldId id="583" r:id="rId79"/>
    <p:sldId id="585" r:id="rId80"/>
    <p:sldId id="577" r:id="rId81"/>
    <p:sldId id="578" r:id="rId82"/>
    <p:sldId id="579" r:id="rId83"/>
    <p:sldId id="580" r:id="rId84"/>
    <p:sldId id="581" r:id="rId85"/>
    <p:sldId id="586" r:id="rId86"/>
    <p:sldId id="587" r:id="rId87"/>
    <p:sldId id="589" r:id="rId88"/>
    <p:sldId id="588" r:id="rId89"/>
    <p:sldId id="590" r:id="rId90"/>
    <p:sldId id="591" r:id="rId91"/>
    <p:sldId id="328" r:id="rId92"/>
    <p:sldId id="367" r:id="rId9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Lexend Deca" panose="020B0604020202020204" charset="0"/>
      <p:regular r:id="rId99"/>
    </p:embeddedFont>
    <p:embeddedFont>
      <p:font typeface="Muli" panose="020B0604020202020204" charset="0"/>
      <p:regular r:id="rId100"/>
      <p:bold r:id="rId101"/>
      <p:italic r:id="rId102"/>
      <p:boldItalic r:id="rId103"/>
    </p:embeddedFont>
    <p:embeddedFont>
      <p:font typeface="Muli Regular" panose="020B060402020202020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47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06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1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5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33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08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07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6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84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66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441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802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649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11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325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287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69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592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51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309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837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84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5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186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68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940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268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600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5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953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284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83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23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97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890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19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948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525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7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2649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582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874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32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897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864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60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555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5647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054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03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378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866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146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7289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240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948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8819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6615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384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07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1873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280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210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148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917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0758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02892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329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7510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3622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84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7693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7080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8089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7275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4568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8781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6025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48345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943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3544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051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2310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3772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029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(Supervised Learning)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973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82699" y="1914870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involves computers discovering how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they can perform tasks without being explicitly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programmed to do so. It involves computers learning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from data provided so that they carry out certain tasks.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0774" y="2571750"/>
            <a:ext cx="4619212" cy="22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60830" y="930431"/>
            <a:ext cx="5550249" cy="3282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80BD-F5E4-4F9E-AD4D-10BBB239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783" y="1542574"/>
            <a:ext cx="2672562" cy="36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1255468"/>
            <a:ext cx="8248261" cy="28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907188"/>
            <a:ext cx="8248261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8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562197" y="389901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phrase "garbage in, garbage out" is the best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description for the use of data preprocessing.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gathering methods are often loosely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controlled, resulting in out-of-range values, useless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features, outliers, missing values, etc.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Garbage data produce misleading results. Thus, data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preprocessing is the most important phase of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project.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21216" y="939890"/>
            <a:ext cx="3263719" cy="32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524555"/>
            <a:ext cx="486291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Engineering and Extraction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Extract and Create useful features from raw data into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suitable for modeling.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150F2FCF-4D35-483B-B32B-9BCD9C0276DD}"/>
              </a:ext>
            </a:extLst>
          </p:cNvPr>
          <p:cNvSpPr txBox="1">
            <a:spLocks/>
          </p:cNvSpPr>
          <p:nvPr/>
        </p:nvSpPr>
        <p:spPr>
          <a:xfrm>
            <a:off x="602224" y="383965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Selection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Removing unnecessary features.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42420CCF-A0D2-4C98-8F53-153E28344058}"/>
              </a:ext>
            </a:extLst>
          </p:cNvPr>
          <p:cNvSpPr txBox="1">
            <a:spLocks/>
          </p:cNvSpPr>
          <p:nvPr/>
        </p:nvSpPr>
        <p:spPr>
          <a:xfrm>
            <a:off x="658930" y="2830794"/>
            <a:ext cx="48062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Transformation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Transformation of data to improve the accuracy of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algorithm.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12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454" y="2550617"/>
            <a:ext cx="6929499" cy="2962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4142" y="515917"/>
            <a:ext cx="5549794" cy="3276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094585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3902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63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797227"/>
            <a:ext cx="533373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It's the process of creating new useful features from current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based on our understanding of the problem domain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knowledge.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02A8E-CE35-44C6-AB23-05B256ECDF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33153" y="2180043"/>
            <a:ext cx="9144000" cy="27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48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7334" y="2146178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 columns usually provide valuable information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problem, they are neglected as an input for the machine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learning algorithms. It might be the reason for this, that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dates can be present in numerous formats, which make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hard to understand by algorithms.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1887" y="2265416"/>
            <a:ext cx="9144000" cy="30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70722" y="191780"/>
            <a:ext cx="676925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1121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283" y="191780"/>
            <a:ext cx="627524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067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7293" y="191780"/>
            <a:ext cx="577322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4143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12490" y="796783"/>
            <a:ext cx="8795536" cy="2533055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85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7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0047" y="1428184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is a lot of data hidden within strings, you can use a lot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string operations techniques to extract those data.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109" y="1396746"/>
            <a:ext cx="8879782" cy="36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368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46020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are a lot of web applications data logs like user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agents that contain a lot of info about used browser, OS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device.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133838"/>
            <a:ext cx="7349844" cy="41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00304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IP address is a great way to extract geographical data from it.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933" y="1237502"/>
            <a:ext cx="8223035" cy="38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4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8254" y="1065470"/>
            <a:ext cx="6947492" cy="37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62"/>
          <a:stretch/>
        </p:blipFill>
        <p:spPr>
          <a:xfrm>
            <a:off x="4902223" y="1483585"/>
            <a:ext cx="4241778" cy="2488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84F3A-F0EB-4254-96FB-6A29EF14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57717" y="1118935"/>
            <a:ext cx="6597081" cy="3968869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D80CAA67-01D1-428C-BD9E-1F46A3408561}"/>
              </a:ext>
            </a:extLst>
          </p:cNvPr>
          <p:cNvSpPr txBox="1">
            <a:spLocks/>
          </p:cNvSpPr>
          <p:nvPr/>
        </p:nvSpPr>
        <p:spPr>
          <a:xfrm>
            <a:off x="824022" y="88905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Measure distance with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haversine_distance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8BA71E1F-34C8-43BA-BB6B-7253531CC915}"/>
              </a:ext>
            </a:extLst>
          </p:cNvPr>
          <p:cNvSpPr txBox="1">
            <a:spLocks/>
          </p:cNvSpPr>
          <p:nvPr/>
        </p:nvSpPr>
        <p:spPr>
          <a:xfrm>
            <a:off x="-157717" y="113670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https://www.movable-type.co.uk/scripts/latlong.html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89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4240" y="1251659"/>
            <a:ext cx="4227760" cy="281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50575" y="1537469"/>
            <a:ext cx="5772302" cy="25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312638"/>
            <a:ext cx="4289905" cy="2861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49216" y="1681486"/>
            <a:ext cx="5343776" cy="24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4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6045" y="1245750"/>
            <a:ext cx="8751910" cy="26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70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188685"/>
            <a:ext cx="6124480" cy="6521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51185" y="758442"/>
            <a:ext cx="11550313" cy="4965317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FB54496F-AD5A-43A5-A571-70A1F472CE94}"/>
              </a:ext>
            </a:extLst>
          </p:cNvPr>
          <p:cNvSpPr txBox="1">
            <a:spLocks/>
          </p:cNvSpPr>
          <p:nvPr/>
        </p:nvSpPr>
        <p:spPr>
          <a:xfrm>
            <a:off x="396822" y="2129019"/>
            <a:ext cx="1467164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57D7DA6-1614-4628-940C-7E24F80A0806}"/>
              </a:ext>
            </a:extLst>
          </p:cNvPr>
          <p:cNvSpPr txBox="1">
            <a:spLocks/>
          </p:cNvSpPr>
          <p:nvPr/>
        </p:nvSpPr>
        <p:spPr>
          <a:xfrm>
            <a:off x="4152042" y="3071662"/>
            <a:ext cx="839915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7130D2A-4001-41BD-91EF-BF1FCA56E53C}"/>
              </a:ext>
            </a:extLst>
          </p:cNvPr>
          <p:cNvSpPr txBox="1">
            <a:spLocks/>
          </p:cNvSpPr>
          <p:nvPr/>
        </p:nvSpPr>
        <p:spPr>
          <a:xfrm>
            <a:off x="1681943" y="4227272"/>
            <a:ext cx="698896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DA3B91D5-26FB-465E-9FF0-24F82A6EAC67}"/>
              </a:ext>
            </a:extLst>
          </p:cNvPr>
          <p:cNvSpPr txBox="1">
            <a:spLocks/>
          </p:cNvSpPr>
          <p:nvPr/>
        </p:nvSpPr>
        <p:spPr>
          <a:xfrm>
            <a:off x="396822" y="2660522"/>
            <a:ext cx="2873202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pixel is one color</a:t>
            </a:r>
          </a:p>
        </p:txBody>
      </p:sp>
    </p:spTree>
    <p:extLst>
      <p:ext uri="{BB962C8B-B14F-4D97-AF65-F5344CB8AC3E}">
        <p14:creationId xmlns:p14="http://schemas.microsoft.com/office/powerpoint/2010/main" val="2780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F8570D83-88CD-4333-913A-6A9061E8EF2B}"/>
              </a:ext>
            </a:extLst>
          </p:cNvPr>
          <p:cNvSpPr txBox="1">
            <a:spLocks/>
          </p:cNvSpPr>
          <p:nvPr/>
        </p:nvSpPr>
        <p:spPr>
          <a:xfrm>
            <a:off x="296458" y="1258603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Digital Images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E23C006A-54F8-482A-9A0C-A0941D746663}"/>
              </a:ext>
            </a:extLst>
          </p:cNvPr>
          <p:cNvSpPr txBox="1">
            <a:spLocks/>
          </p:cNvSpPr>
          <p:nvPr/>
        </p:nvSpPr>
        <p:spPr>
          <a:xfrm>
            <a:off x="296458" y="2153154"/>
            <a:ext cx="51346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generate any color by mixing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(red, green, blue) colors with different ratios.</a:t>
            </a:r>
          </a:p>
        </p:txBody>
      </p:sp>
    </p:spTree>
    <p:extLst>
      <p:ext uri="{BB962C8B-B14F-4D97-AF65-F5344CB8AC3E}">
        <p14:creationId xmlns:p14="http://schemas.microsoft.com/office/powerpoint/2010/main" val="1298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5" y="1070828"/>
            <a:ext cx="4784084" cy="36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(White)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00482" y="1095734"/>
            <a:ext cx="6044445" cy="342789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2F058DD1-61CD-4280-A2BB-A9045323EC00}"/>
              </a:ext>
            </a:extLst>
          </p:cNvPr>
          <p:cNvSpPr txBox="1">
            <a:spLocks/>
          </p:cNvSpPr>
          <p:nvPr/>
        </p:nvSpPr>
        <p:spPr>
          <a:xfrm>
            <a:off x="134086" y="2136085"/>
            <a:ext cx="28430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Resolution: 100x100</a:t>
            </a:r>
          </a:p>
          <a:p>
            <a:pPr marL="342900" indent="-342900"/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: 100 pixels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Height: 100 pixels </a:t>
            </a:r>
          </a:p>
        </p:txBody>
      </p:sp>
    </p:spTree>
    <p:extLst>
      <p:ext uri="{BB962C8B-B14F-4D97-AF65-F5344CB8AC3E}">
        <p14:creationId xmlns:p14="http://schemas.microsoft.com/office/powerpoint/2010/main" val="33541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474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75907" y="1117771"/>
            <a:ext cx="5992185" cy="35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3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71019" y="1068136"/>
            <a:ext cx="6401961" cy="36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6822" y="2721586"/>
            <a:ext cx="6401961" cy="186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A7F00-97E9-459C-9044-69F5866CC1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04041" y="0"/>
            <a:ext cx="6925343" cy="3445985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17DFC8B-9139-4372-BE41-5CB44E129A20}"/>
              </a:ext>
            </a:extLst>
          </p:cNvPr>
          <p:cNvSpPr txBox="1">
            <a:spLocks/>
          </p:cNvSpPr>
          <p:nvPr/>
        </p:nvSpPr>
        <p:spPr>
          <a:xfrm>
            <a:off x="690911" y="4639566"/>
            <a:ext cx="4735438" cy="3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https://en.wikipedia.org/wiki/Mel-frequency_cepstrum</a:t>
            </a:r>
          </a:p>
        </p:txBody>
      </p:sp>
    </p:spTree>
    <p:extLst>
      <p:ext uri="{BB962C8B-B14F-4D97-AF65-F5344CB8AC3E}">
        <p14:creationId xmlns:p14="http://schemas.microsoft.com/office/powerpoint/2010/main" val="31722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30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13264" y="1030156"/>
            <a:ext cx="4826261" cy="3219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71B9A-AB29-46F3-A834-519362CCA1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82342" y="1054896"/>
            <a:ext cx="5529746" cy="321125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31A54693-3B98-4C09-9458-C7A45512281D}"/>
              </a:ext>
            </a:extLst>
          </p:cNvPr>
          <p:cNvSpPr txBox="1">
            <a:spLocks/>
          </p:cNvSpPr>
          <p:nvPr/>
        </p:nvSpPr>
        <p:spPr>
          <a:xfrm>
            <a:off x="4572000" y="4149961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https://en.wikipedia.org/wiki/Principal_component_analysis</a:t>
            </a:r>
          </a:p>
        </p:txBody>
      </p:sp>
    </p:spTree>
    <p:extLst>
      <p:ext uri="{BB962C8B-B14F-4D97-AF65-F5344CB8AC3E}">
        <p14:creationId xmlns:p14="http://schemas.microsoft.com/office/powerpoint/2010/main" val="316827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490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196149" y="360882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Columns can have missing data indicators like xx and ?.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Height column can have value of 0.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Weight column can have negative values.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36F1BE-A0C1-4E29-B765-E3453127F998}"/>
              </a:ext>
            </a:extLst>
          </p:cNvPr>
          <p:cNvSpPr/>
          <p:nvPr/>
        </p:nvSpPr>
        <p:spPr>
          <a:xfrm>
            <a:off x="-343827" y="3205104"/>
            <a:ext cx="3249172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Example of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8B012-3706-4E6A-A049-0C16E8153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11" y="1049386"/>
            <a:ext cx="4564195" cy="2605879"/>
          </a:xfrm>
          <a:prstGeom prst="rect">
            <a:avLst/>
          </a:prstGeom>
        </p:spPr>
      </p:pic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31AF2D7C-670E-4328-A95F-D06411C8C0C0}"/>
              </a:ext>
            </a:extLst>
          </p:cNvPr>
          <p:cNvSpPr txBox="1">
            <a:spLocks/>
          </p:cNvSpPr>
          <p:nvPr/>
        </p:nvSpPr>
        <p:spPr>
          <a:xfrm>
            <a:off x="242446" y="2352326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 data is the process of preparing the dataset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analysis. It is very important because the accuracy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machine learning or data mining models are affected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poor quality of data.</a:t>
            </a: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So, data scientists spend a large amount of their time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 the dataset and transform them into a format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which they can work with. In fact, data scientists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spend 80% of their time cleaning the data.</a:t>
            </a:r>
          </a:p>
        </p:txBody>
      </p:sp>
    </p:spTree>
    <p:extLst>
      <p:ext uri="{BB962C8B-B14F-4D97-AF65-F5344CB8AC3E}">
        <p14:creationId xmlns:p14="http://schemas.microsoft.com/office/powerpoint/2010/main" val="157975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2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07011" y="431087"/>
            <a:ext cx="5722705" cy="3228434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7446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3205104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are living in a data-driven economy. It’s a world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where having tons of data, understanding it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knowing what to do with data is power. 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Understanding your data is not one of the most difficult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things in data science, but it is time-consuming.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Interpretation of data is effective when we know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source of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047141"/>
            <a:ext cx="4085563" cy="2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2528" y="110549"/>
            <a:ext cx="5736198" cy="3463030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7110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10730" y="247198"/>
            <a:ext cx="7149514" cy="3338859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107227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6437" y="247198"/>
            <a:ext cx="7149513" cy="3338859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310792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0232" y="311618"/>
            <a:ext cx="7895172" cy="324133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21109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664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6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Work with Ordinal Features with pandas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map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method.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Work with Nominal Features with pandas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get_dummies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 method.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9691" y="393823"/>
            <a:ext cx="7341973" cy="410560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13831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6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Work with Ordinal Features with pandas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map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method.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Work with Nominal Features with pandas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get_dummies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 method.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93195-A13E-476D-8013-7F5BF8813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15" y="1055478"/>
            <a:ext cx="3849340" cy="2567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55491" y="1418711"/>
            <a:ext cx="6317338" cy="20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016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5812" y="1106843"/>
            <a:ext cx="4134528" cy="3107357"/>
          </a:xfrm>
          <a:prstGeom prst="rect">
            <a:avLst/>
          </a:prstGeom>
        </p:spPr>
      </p:pic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18A6012C-B0FB-49C2-9AF6-8A64FCD72FAB}"/>
              </a:ext>
            </a:extLst>
          </p:cNvPr>
          <p:cNvSpPr txBox="1">
            <a:spLocks/>
          </p:cNvSpPr>
          <p:nvPr/>
        </p:nvSpPr>
        <p:spPr>
          <a:xfrm>
            <a:off x="310114" y="3414996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statistics, an outlier is a data point that differs significantly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other observations.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outlier may be due to variability in the measurement or it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indicate experimental error, the latter are sometimes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excluded from the data set.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outlier can cause serious problems in statistical analyses</a:t>
            </a:r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1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23672" y="921327"/>
            <a:ext cx="5496656" cy="39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(Types of Data)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246320" y="389824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Categorical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qualitative data with no apparent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inherent mathematical meaning.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Yes or No, Sex, Race, Marital Status etc.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These can take be assigned numbers like Yes(0)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No(1), but numbers have no mathematical meaning.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Numerical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some sort of quantitative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measurement.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height of people, stock price, page load time etc</a:t>
            </a: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295169"/>
            <a:ext cx="4085563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53421-8B09-4B72-954E-EC2E8B5E22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2331" y="283768"/>
            <a:ext cx="4471791" cy="4682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96662" y="1017675"/>
            <a:ext cx="5504980" cy="28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46326" y="308382"/>
            <a:ext cx="8300241" cy="373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4438" y="3466745"/>
            <a:ext cx="2457276" cy="14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49048" y="311618"/>
            <a:ext cx="7603055" cy="3831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74365" y="3581922"/>
            <a:ext cx="3608681" cy="1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070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7360" y="2385262"/>
            <a:ext cx="8290702" cy="3255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15C31-8787-4257-81B0-4739C7C16A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80910" y="825204"/>
            <a:ext cx="3842806" cy="2196912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E8DB4663-E9B7-439A-AF73-04C48EB2DB6B}"/>
              </a:ext>
            </a:extLst>
          </p:cNvPr>
          <p:cNvSpPr txBox="1">
            <a:spLocks/>
          </p:cNvSpPr>
          <p:nvPr/>
        </p:nvSpPr>
        <p:spPr>
          <a:xfrm>
            <a:off x="310115" y="2305757"/>
            <a:ext cx="465738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you’re working on a model and want to train it, you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obviously have a dataset. But after training, we have to test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model on some test dataset.</a:t>
            </a: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obvious solution is to split the dataset you have into two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sets, one for training and the other for testing; and you do this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you start training your model.</a:t>
            </a:r>
          </a:p>
        </p:txBody>
      </p:sp>
    </p:spTree>
    <p:extLst>
      <p:ext uri="{BB962C8B-B14F-4D97-AF65-F5344CB8AC3E}">
        <p14:creationId xmlns:p14="http://schemas.microsoft.com/office/powerpoint/2010/main" val="24537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76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3950" y="1977622"/>
            <a:ext cx="8356100" cy="2454963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7102B41B-54A0-469C-8F4B-CE36F9968F60}"/>
              </a:ext>
            </a:extLst>
          </p:cNvPr>
          <p:cNvSpPr txBox="1">
            <a:spLocks/>
          </p:cNvSpPr>
          <p:nvPr/>
        </p:nvSpPr>
        <p:spPr>
          <a:xfrm>
            <a:off x="602986" y="1123346"/>
            <a:ext cx="814706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Imbalanced classes are a common problem in machine learning classification where there are an unbalanced ratio of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observations in each class. Class imbalance can be found in many different areas including medical diagnosis, spam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filtering, and fraud detection.</a:t>
            </a:r>
          </a:p>
        </p:txBody>
      </p:sp>
    </p:spTree>
    <p:extLst>
      <p:ext uri="{BB962C8B-B14F-4D97-AF65-F5344CB8AC3E}">
        <p14:creationId xmlns:p14="http://schemas.microsoft.com/office/powerpoint/2010/main" val="34597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716328"/>
            <a:ext cx="6133119" cy="3355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1149" y="716328"/>
            <a:ext cx="5879421" cy="3355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4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84426" y="611371"/>
            <a:ext cx="6207131" cy="3565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03456" y="1024295"/>
            <a:ext cx="3929117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(Numerical)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50838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Discrete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is integer based, often counts of some event.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“How many songs do a user like?” or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“How many times a coin flipped to “head” ?”</a:t>
            </a: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Continuous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 has an infinite number of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possible values. Example: “How much time did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take for a user to buy?”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1733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524404"/>
            <a:ext cx="6133119" cy="373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524404"/>
            <a:ext cx="6133119" cy="3738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3" y="524404"/>
            <a:ext cx="6133117" cy="3738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109E8-D8F4-4655-877A-0288ADF65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4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249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90673" y="495305"/>
            <a:ext cx="8519511" cy="45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1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7102B41B-54A0-469C-8F4B-CE36F9968F60}"/>
              </a:ext>
            </a:extLst>
          </p:cNvPr>
          <p:cNvSpPr txBox="1">
            <a:spLocks/>
          </p:cNvSpPr>
          <p:nvPr/>
        </p:nvSpPr>
        <p:spPr>
          <a:xfrm>
            <a:off x="498468" y="3949275"/>
            <a:ext cx="814706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machine learning, feature selection is the process of choosing a subset of input features that contribute the most to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output feature for use in model construction.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 is substantially important if we have datasets with high dimensionality (i.e., large number of features).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High-dimensional datasets are not preferred because they have lengthy training time and have high risk of overfitting.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 helps to mitigate these problems by selecting features that have high importance to the model, such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the data dimensionality can be reduced without much loss of the total information.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benefits of feature selection are: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Reduce training time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Reduce the risk of overfitting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Potentially increase model's performance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Reduce model's complexity such that interpretation becomes easier</a:t>
            </a:r>
          </a:p>
        </p:txBody>
      </p:sp>
    </p:spTree>
    <p:extLst>
      <p:ext uri="{BB962C8B-B14F-4D97-AF65-F5344CB8AC3E}">
        <p14:creationId xmlns:p14="http://schemas.microsoft.com/office/powerpoint/2010/main" val="38806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310115" y="2235599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Wrapper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Embedded Methods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7C5E42-362D-4395-A2DB-1146623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75" y="2061604"/>
            <a:ext cx="5975498" cy="589856"/>
          </a:xfrm>
          <a:prstGeom prst="rect">
            <a:avLst/>
          </a:prstGeom>
        </p:spPr>
      </p:pic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61FEF727-3E70-4CC4-A165-A9F8FBC4D6AC}"/>
              </a:ext>
            </a:extLst>
          </p:cNvPr>
          <p:cNvSpPr txBox="1">
            <a:spLocks/>
          </p:cNvSpPr>
          <p:nvPr/>
        </p:nvSpPr>
        <p:spPr>
          <a:xfrm>
            <a:off x="2850835" y="1222315"/>
            <a:ext cx="5873979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filter methods, features are selected independently from any machine algorithms.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 methods generally use a specific criteria, such as scores in statistical test and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variances, to rank the importance of individual features.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D81DF9-2990-4105-AEAC-CC31EADE32CC}"/>
              </a:ext>
            </a:extLst>
          </p:cNvPr>
          <p:cNvSpPr/>
          <p:nvPr/>
        </p:nvSpPr>
        <p:spPr>
          <a:xfrm>
            <a:off x="2800075" y="3117410"/>
            <a:ext cx="6187981" cy="162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Pearson’s Correlation Coefficient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f_regression()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Mutual Information for regression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mutual_info_regression()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ANOVA for numeric feature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f_classif()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Chi-squared for categorical feature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chi2()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Mutual Information for classification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mutual_info_classif()</a:t>
            </a:r>
          </a:p>
        </p:txBody>
      </p:sp>
    </p:spTree>
    <p:extLst>
      <p:ext uri="{BB962C8B-B14F-4D97-AF65-F5344CB8AC3E}">
        <p14:creationId xmlns:p14="http://schemas.microsoft.com/office/powerpoint/2010/main" val="230888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61FEF727-3E70-4CC4-A165-A9F8FBC4D6AC}"/>
              </a:ext>
            </a:extLst>
          </p:cNvPr>
          <p:cNvSpPr txBox="1">
            <a:spLocks/>
          </p:cNvSpPr>
          <p:nvPr/>
        </p:nvSpPr>
        <p:spPr>
          <a:xfrm>
            <a:off x="2850835" y="1222315"/>
            <a:ext cx="5873979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Wrapper methods try to find a subset of features that yield the best performance for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model by training, evaluating, and comparing the model with different combinations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features.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D81DF9-2990-4105-AEAC-CC31EADE32CC}"/>
              </a:ext>
            </a:extLst>
          </p:cNvPr>
          <p:cNvSpPr/>
          <p:nvPr/>
        </p:nvSpPr>
        <p:spPr>
          <a:xfrm>
            <a:off x="3025177" y="4006598"/>
            <a:ext cx="5873979" cy="32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Recursive Feature Elimination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RFE()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F5896-68C5-4EDF-AC1A-A589FC24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77" y="1996336"/>
            <a:ext cx="5525293" cy="1548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56C7A5-6E61-4110-8344-A91D4D66F81D}"/>
              </a:ext>
            </a:extLst>
          </p:cNvPr>
          <p:cNvSpPr/>
          <p:nvPr/>
        </p:nvSpPr>
        <p:spPr>
          <a:xfrm>
            <a:off x="310115" y="2235599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Wrapper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Embedded Methods</a:t>
            </a:r>
          </a:p>
        </p:txBody>
      </p:sp>
    </p:spTree>
    <p:extLst>
      <p:ext uri="{BB962C8B-B14F-4D97-AF65-F5344CB8AC3E}">
        <p14:creationId xmlns:p14="http://schemas.microsoft.com/office/powerpoint/2010/main" val="11087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(Categorical)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933686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Nominal or unordered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assign individual items to named categories that do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not have an implicit or natural value or rank.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Animals can be cats or dogs or horses etc..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that would be nominal data. 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Ordered or ordinal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items are assigned to categories that do have some kind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implicit or natural order.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“Small, Medium, or Large."  Another example is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survey question that asks us to rate an item on a 1 to 10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scale, with 10 being the best. This implies that 10 is better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than 9, which is better than 8, and so on.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61FEF727-3E70-4CC4-A165-A9F8FBC4D6AC}"/>
              </a:ext>
            </a:extLst>
          </p:cNvPr>
          <p:cNvSpPr txBox="1">
            <a:spLocks/>
          </p:cNvSpPr>
          <p:nvPr/>
        </p:nvSpPr>
        <p:spPr>
          <a:xfrm>
            <a:off x="2850835" y="1222315"/>
            <a:ext cx="5873979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methods combine the strong points of filter and wrapper methods by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taking advantage of machine algorithms that have their own built-in feature selection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process. They integrate a feature selection step as a part of the training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D81DF9-2990-4105-AEAC-CC31EADE32CC}"/>
              </a:ext>
            </a:extLst>
          </p:cNvPr>
          <p:cNvSpPr/>
          <p:nvPr/>
        </p:nvSpPr>
        <p:spPr>
          <a:xfrm>
            <a:off x="2962216" y="3845492"/>
            <a:ext cx="3521996" cy="97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LASSO &amp; Ridge regression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Decision trees &amp; Random forests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Support vector machines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F5896-68C5-4EDF-AC1A-A589FC24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2216" y="1926690"/>
            <a:ext cx="5379879" cy="16825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97D4C8-DA5B-44FB-9BA4-84D1D02698A4}"/>
              </a:ext>
            </a:extLst>
          </p:cNvPr>
          <p:cNvSpPr/>
          <p:nvPr/>
        </p:nvSpPr>
        <p:spPr>
          <a:xfrm>
            <a:off x="310115" y="2235599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Wrapper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Embedded Methods</a:t>
            </a:r>
          </a:p>
        </p:txBody>
      </p:sp>
    </p:spTree>
    <p:extLst>
      <p:ext uri="{BB962C8B-B14F-4D97-AF65-F5344CB8AC3E}">
        <p14:creationId xmlns:p14="http://schemas.microsoft.com/office/powerpoint/2010/main" val="311908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8156</TotalTime>
  <Words>3710</Words>
  <Application>Microsoft Office PowerPoint</Application>
  <PresentationFormat>On-screen Show (16:9)</PresentationFormat>
  <Paragraphs>891</Paragraphs>
  <Slides>92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Consolas</vt:lpstr>
      <vt:lpstr>Muli</vt:lpstr>
      <vt:lpstr>Lexend Deca</vt:lpstr>
      <vt:lpstr>Arial</vt:lpstr>
      <vt:lpstr>Muli Regular</vt:lpstr>
      <vt:lpstr>Aliena template</vt:lpstr>
      <vt:lpstr>Machine Learning (Supervised Learning)</vt:lpstr>
      <vt:lpstr>Hello!</vt:lpstr>
      <vt:lpstr>Hello!</vt:lpstr>
      <vt:lpstr>PowerPoint Presentation</vt:lpstr>
      <vt:lpstr>PowerPoint Presentation</vt:lpstr>
      <vt:lpstr>What is Data</vt:lpstr>
      <vt:lpstr>What is Data (Types of Data)</vt:lpstr>
      <vt:lpstr>What is Data (Numerical)</vt:lpstr>
      <vt:lpstr>What is Data (Categorical)</vt:lpstr>
      <vt:lpstr>PowerPoint Presentation</vt:lpstr>
      <vt:lpstr>Machine Learning</vt:lpstr>
      <vt:lpstr>Machine Learning</vt:lpstr>
      <vt:lpstr>Machine Learning</vt:lpstr>
      <vt:lpstr>Machine Learning</vt:lpstr>
      <vt:lpstr>PowerPoint Presentation</vt:lpstr>
      <vt:lpstr>Data Preprocessing</vt:lpstr>
      <vt:lpstr>Data Preprocessing</vt:lpstr>
      <vt:lpstr>Data Preprocessing</vt:lpstr>
      <vt:lpstr>PowerPoint Presentation</vt:lpstr>
      <vt:lpstr>Domain knowledge features</vt:lpstr>
      <vt:lpstr>PowerPoint Presentation</vt:lpstr>
      <vt:lpstr>Date and Time features</vt:lpstr>
      <vt:lpstr>Date and Time features</vt:lpstr>
      <vt:lpstr>Date and Time features</vt:lpstr>
      <vt:lpstr>Date and Time features</vt:lpstr>
      <vt:lpstr>Date and Time features</vt:lpstr>
      <vt:lpstr>PowerPoint Presentation</vt:lpstr>
      <vt:lpstr>String operations</vt:lpstr>
      <vt:lpstr>PowerPoint Presentation</vt:lpstr>
      <vt:lpstr>Web Data</vt:lpstr>
      <vt:lpstr>Web Data</vt:lpstr>
      <vt:lpstr>PowerPoint Presentation</vt:lpstr>
      <vt:lpstr>Geospatial features</vt:lpstr>
      <vt:lpstr>Geospatial features</vt:lpstr>
      <vt:lpstr>PowerPoint Presentation</vt:lpstr>
      <vt:lpstr>Work with Text</vt:lpstr>
      <vt:lpstr>Work with Text</vt:lpstr>
      <vt:lpstr>PowerPoint Presentation</vt:lpstr>
      <vt:lpstr>Work with Images</vt:lpstr>
      <vt:lpstr>Work with Images</vt:lpstr>
      <vt:lpstr>Work with Images</vt:lpstr>
      <vt:lpstr>Work with Images (Red)</vt:lpstr>
      <vt:lpstr>Work with Images (Green)</vt:lpstr>
      <vt:lpstr>Work with Images (Blue) </vt:lpstr>
      <vt:lpstr>Work with Images (White) </vt:lpstr>
      <vt:lpstr>Work with Images (Black) </vt:lpstr>
      <vt:lpstr>Work with Images (Pink)</vt:lpstr>
      <vt:lpstr>Work with Images (Yellow) </vt:lpstr>
      <vt:lpstr>Work with Images</vt:lpstr>
      <vt:lpstr>Work with Images</vt:lpstr>
      <vt:lpstr>PowerPoint Presentation</vt:lpstr>
      <vt:lpstr>Work with Audio</vt:lpstr>
      <vt:lpstr>Work with Audio</vt:lpstr>
      <vt:lpstr>PowerPoint Presentation</vt:lpstr>
      <vt:lpstr>Dimension Reduction with PCA</vt:lpstr>
      <vt:lpstr>PowerPoint Presentation</vt:lpstr>
      <vt:lpstr>Data Cleaning or Cleansing</vt:lpstr>
      <vt:lpstr>PowerPoint Presentation</vt:lpstr>
      <vt:lpstr>Work with Missing data</vt:lpstr>
      <vt:lpstr>Work with Missing data</vt:lpstr>
      <vt:lpstr>Work with Missing data</vt:lpstr>
      <vt:lpstr>Work with Missing data</vt:lpstr>
      <vt:lpstr>Work with Missing data</vt:lpstr>
      <vt:lpstr>PowerPoint Presentation</vt:lpstr>
      <vt:lpstr>Work with Categorical data</vt:lpstr>
      <vt:lpstr>Work with Categorical data</vt:lpstr>
      <vt:lpstr>PowerPoint Presentation</vt:lpstr>
      <vt:lpstr>Detect and Handle Outliers</vt:lpstr>
      <vt:lpstr>Detect and Handle Outliers</vt:lpstr>
      <vt:lpstr>Detect and Handle Outliers</vt:lpstr>
      <vt:lpstr>Detect and Handle Outliers</vt:lpstr>
      <vt:lpstr>Detect and Handle Outliers</vt:lpstr>
      <vt:lpstr>PowerPoint Presentation</vt:lpstr>
      <vt:lpstr>Split data to Train and Test Sets</vt:lpstr>
      <vt:lpstr>PowerPoint Presentation</vt:lpstr>
      <vt:lpstr>Deal with Imbalanced classes</vt:lpstr>
      <vt:lpstr>Deal with Imbalanced classes</vt:lpstr>
      <vt:lpstr>Deal with Imbalanced classes</vt:lpstr>
      <vt:lpstr>Deal with Imbalanced classes</vt:lpstr>
      <vt:lpstr>PowerPoint Presentation</vt:lpstr>
      <vt:lpstr>Feature Scaling</vt:lpstr>
      <vt:lpstr>Feature Scaling</vt:lpstr>
      <vt:lpstr>Feature Scaling</vt:lpstr>
      <vt:lpstr>PowerPoint Presentation</vt:lpstr>
      <vt:lpstr>How to use Pipelines </vt:lpstr>
      <vt:lpstr>PowerPoint Presentation</vt:lpstr>
      <vt:lpstr>Feature Selection</vt:lpstr>
      <vt:lpstr>Feature Selection</vt:lpstr>
      <vt:lpstr>Feature Selection</vt:lpstr>
      <vt:lpstr>Feature Selection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343</cp:revision>
  <dcterms:modified xsi:type="dcterms:W3CDTF">2020-08-11T03:11:57Z</dcterms:modified>
</cp:coreProperties>
</file>